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1" r:id="rId4"/>
    <p:sldId id="258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EC2C84A-A235-4361-8AFC-6FE6A9167AAC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9F888F7-3F4F-45FC-AD03-41D98A038D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C84A-A235-4361-8AFC-6FE6A9167AAC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88F7-3F4F-45FC-AD03-41D98A038D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C84A-A235-4361-8AFC-6FE6A9167AAC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88F7-3F4F-45FC-AD03-41D98A038D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EC2C84A-A235-4361-8AFC-6FE6A9167AAC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88F7-3F4F-45FC-AD03-41D98A038D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EC2C84A-A235-4361-8AFC-6FE6A9167AAC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9F888F7-3F4F-45FC-AD03-41D98A038DD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EC2C84A-A235-4361-8AFC-6FE6A9167AAC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9F888F7-3F4F-45FC-AD03-41D98A038D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EC2C84A-A235-4361-8AFC-6FE6A9167AAC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9F888F7-3F4F-45FC-AD03-41D98A038DD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2C84A-A235-4361-8AFC-6FE6A9167AAC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888F7-3F4F-45FC-AD03-41D98A038D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EC2C84A-A235-4361-8AFC-6FE6A9167AAC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9F888F7-3F4F-45FC-AD03-41D98A038D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EC2C84A-A235-4361-8AFC-6FE6A9167AAC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9F888F7-3F4F-45FC-AD03-41D98A038DD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EC2C84A-A235-4361-8AFC-6FE6A9167AAC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9F888F7-3F4F-45FC-AD03-41D98A038DD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EC2C84A-A235-4361-8AFC-6FE6A9167AAC}" type="datetimeFigureOut">
              <a:rPr lang="en-US" smtClean="0"/>
              <a:t>3/24/2013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9F888F7-3F4F-45FC-AD03-41D98A038DD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Deconstructing </a:t>
            </a:r>
            <a:r>
              <a:rPr lang="en-US" dirty="0" err="1" smtClean="0"/>
              <a:t>UbD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to Maximize PLC Success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Heidi Elmoustakim</a:t>
            </a:r>
          </a:p>
          <a:p>
            <a:r>
              <a:rPr lang="en-US" dirty="0" smtClean="0"/>
              <a:t>&amp; </a:t>
            </a:r>
          </a:p>
          <a:p>
            <a:r>
              <a:rPr lang="en-US" dirty="0" smtClean="0"/>
              <a:t>Rhonda Kaye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Veteran classroom English/ELA teachers</a:t>
            </a:r>
          </a:p>
          <a:p>
            <a:r>
              <a:rPr lang="en-US" dirty="0" smtClean="0"/>
              <a:t>Literacy specialists for Durham Public Schools</a:t>
            </a:r>
          </a:p>
          <a:p>
            <a:r>
              <a:rPr lang="en-US" dirty="0" smtClean="0"/>
              <a:t>Professional development providers</a:t>
            </a:r>
          </a:p>
          <a:p>
            <a:r>
              <a:rPr lang="en-US" dirty="0" smtClean="0"/>
              <a:t>Understanding by Design practitioners</a:t>
            </a:r>
          </a:p>
          <a:p>
            <a:r>
              <a:rPr lang="en-US" dirty="0" smtClean="0"/>
              <a:t>PLC process supporters</a:t>
            </a:r>
          </a:p>
          <a:p>
            <a:r>
              <a:rPr lang="en-US" dirty="0" smtClean="0"/>
              <a:t>Geeks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UbD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It is…</a:t>
            </a:r>
          </a:p>
          <a:p>
            <a:r>
              <a:rPr lang="en-US" dirty="0"/>
              <a:t>a</a:t>
            </a:r>
            <a:r>
              <a:rPr lang="en-US" dirty="0" smtClean="0"/>
              <a:t>n approach to curriculum unit planning</a:t>
            </a:r>
          </a:p>
          <a:p>
            <a:r>
              <a:rPr lang="en-US" dirty="0"/>
              <a:t>f</a:t>
            </a:r>
            <a:r>
              <a:rPr lang="en-US" dirty="0" smtClean="0"/>
              <a:t>ocused on teaching for understanding</a:t>
            </a:r>
          </a:p>
          <a:p>
            <a:r>
              <a:rPr lang="en-US" dirty="0"/>
              <a:t>c</a:t>
            </a:r>
            <a:r>
              <a:rPr lang="en-US" dirty="0" smtClean="0"/>
              <a:t>ommitted to b</a:t>
            </a:r>
            <a:r>
              <a:rPr lang="en-US" dirty="0" smtClean="0"/>
              <a:t>ackward design/mapping</a:t>
            </a:r>
          </a:p>
          <a:p>
            <a:r>
              <a:rPr lang="en-US" dirty="0" smtClean="0"/>
              <a:t>based on transparent learning outcomes &amp; expectations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It is NOT…</a:t>
            </a:r>
          </a:p>
          <a:p>
            <a:r>
              <a:rPr lang="en-US" dirty="0" smtClean="0"/>
              <a:t>a prescriptive program for instructional planning</a:t>
            </a:r>
          </a:p>
          <a:p>
            <a:r>
              <a:rPr lang="en-US" dirty="0"/>
              <a:t>a</a:t>
            </a:r>
            <a:r>
              <a:rPr lang="en-US" dirty="0" smtClean="0"/>
              <a:t>n exclusionary educational philosophy</a:t>
            </a:r>
          </a:p>
          <a:p>
            <a:r>
              <a:rPr lang="en-US" dirty="0"/>
              <a:t>a</a:t>
            </a:r>
            <a:r>
              <a:rPr lang="en-US" dirty="0" smtClean="0"/>
              <a:t> “cure all” for instructional woes</a:t>
            </a:r>
          </a:p>
          <a:p>
            <a:r>
              <a:rPr lang="en-US" dirty="0" smtClean="0"/>
              <a:t>a lesson planning requirement weapon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 Stages of Backward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desired results</a:t>
            </a:r>
          </a:p>
          <a:p>
            <a:r>
              <a:rPr lang="en-US" dirty="0" smtClean="0"/>
              <a:t>Determine acceptable evidence</a:t>
            </a:r>
          </a:p>
          <a:p>
            <a:r>
              <a:rPr lang="en-US" dirty="0" smtClean="0"/>
              <a:t>Plan learning experiences and instruction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PLC?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It is…</a:t>
            </a:r>
          </a:p>
          <a:p>
            <a:r>
              <a:rPr lang="en-US" dirty="0"/>
              <a:t>a</a:t>
            </a:r>
            <a:r>
              <a:rPr lang="en-US" dirty="0" smtClean="0"/>
              <a:t> collaborative group for instructional planning</a:t>
            </a:r>
          </a:p>
          <a:p>
            <a:r>
              <a:rPr lang="en-US" dirty="0"/>
              <a:t>u</a:t>
            </a:r>
            <a:r>
              <a:rPr lang="en-US" dirty="0" smtClean="0"/>
              <a:t>sed to organize teachers into working groups</a:t>
            </a:r>
          </a:p>
          <a:p>
            <a:r>
              <a:rPr lang="en-US" dirty="0" smtClean="0"/>
              <a:t>a way to build a sense of community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It is NOT…</a:t>
            </a:r>
          </a:p>
          <a:p>
            <a:r>
              <a:rPr lang="en-US" dirty="0"/>
              <a:t>j</a:t>
            </a:r>
            <a:r>
              <a:rPr lang="en-US" dirty="0" smtClean="0"/>
              <a:t>ust another thing teachers have to do</a:t>
            </a:r>
          </a:p>
          <a:p>
            <a:r>
              <a:rPr lang="en-US" dirty="0" smtClean="0"/>
              <a:t>an excuse to make teachers complete more paperwork</a:t>
            </a:r>
          </a:p>
          <a:p>
            <a:r>
              <a:rPr lang="en-US" dirty="0"/>
              <a:t>a</a:t>
            </a:r>
            <a:r>
              <a:rPr lang="en-US" dirty="0" smtClean="0"/>
              <a:t> substitute for individual teaching planning time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PLC Essential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we want students to learn?</a:t>
            </a:r>
          </a:p>
          <a:p>
            <a:r>
              <a:rPr lang="en-US" dirty="0" smtClean="0"/>
              <a:t>How will we know they are learning it/ have learned it?</a:t>
            </a:r>
          </a:p>
          <a:p>
            <a:r>
              <a:rPr lang="en-US" dirty="0" smtClean="0"/>
              <a:t>What do we do if they do not learn it?</a:t>
            </a:r>
          </a:p>
          <a:p>
            <a:r>
              <a:rPr lang="en-US" dirty="0" smtClean="0"/>
              <a:t>What do we do if they already know it?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Can </a:t>
            </a:r>
            <a:r>
              <a:rPr lang="en-US" sz="4000" dirty="0" err="1" smtClean="0"/>
              <a:t>UbD</a:t>
            </a:r>
            <a:r>
              <a:rPr lang="en-US" sz="4000" dirty="0" smtClean="0"/>
              <a:t> &amp; PLCs work together?</a:t>
            </a:r>
            <a:endParaRPr lang="en-US" sz="4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400" y="1676400"/>
          <a:ext cx="7696200" cy="499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8100"/>
                <a:gridCol w="3848100"/>
              </a:tblGrid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err="1" smtClean="0"/>
                        <a:t>UbD</a:t>
                      </a:r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PLC</a:t>
                      </a:r>
                      <a:endParaRPr lang="en-US" sz="4000" dirty="0"/>
                    </a:p>
                  </a:txBody>
                  <a:tcPr/>
                </a:tc>
              </a:tr>
              <a:tr h="117475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Identify desired results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What do we want students to learn?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117475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Determine acceptable evidence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How will we know they are learning it/ have learned it?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117475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Plan learning experiences and instruction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What do we do if they do not learn it?</a:t>
                      </a:r>
                    </a:p>
                    <a:p>
                      <a:pPr algn="ctr"/>
                      <a:r>
                        <a:rPr lang="en-US" sz="2400" dirty="0" smtClean="0"/>
                        <a:t>What do we do if they already know it?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167</TotalTime>
  <Words>263</Words>
  <Application>Microsoft Office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Deconstructing UbD  to Maximize PLC Success</vt:lpstr>
      <vt:lpstr>Introductions</vt:lpstr>
      <vt:lpstr>What is UbD?</vt:lpstr>
      <vt:lpstr>3 Stages of Backward Mapping</vt:lpstr>
      <vt:lpstr>What is a PLC?</vt:lpstr>
      <vt:lpstr>PLC Essential Questions</vt:lpstr>
      <vt:lpstr>Can UbD &amp; PLCs work together?</vt:lpstr>
    </vt:vector>
  </TitlesOfParts>
  <Company>Durham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Deconstructing UbD  to Maximize PLC Success</dc:title>
  <dc:creator>heidi_elmoustakim</dc:creator>
  <cp:lastModifiedBy>heidi_elmoustakim</cp:lastModifiedBy>
  <cp:revision>1</cp:revision>
  <dcterms:created xsi:type="dcterms:W3CDTF">2013-03-24T18:07:06Z</dcterms:created>
  <dcterms:modified xsi:type="dcterms:W3CDTF">2013-03-24T20:54:31Z</dcterms:modified>
</cp:coreProperties>
</file>